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  <p:sldMasterId id="2147483726" r:id="rId2"/>
  </p:sldMasterIdLst>
  <p:notesMasterIdLst>
    <p:notesMasterId r:id="rId17"/>
  </p:notesMasterIdLst>
  <p:handoutMasterIdLst>
    <p:handoutMasterId r:id="rId18"/>
  </p:handoutMasterIdLst>
  <p:sldIdLst>
    <p:sldId id="274" r:id="rId3"/>
    <p:sldId id="275" r:id="rId4"/>
    <p:sldId id="276" r:id="rId5"/>
    <p:sldId id="256" r:id="rId6"/>
    <p:sldId id="277" r:id="rId7"/>
    <p:sldId id="300" r:id="rId8"/>
    <p:sldId id="265" r:id="rId9"/>
    <p:sldId id="302" r:id="rId10"/>
    <p:sldId id="303" r:id="rId11"/>
    <p:sldId id="304" r:id="rId12"/>
    <p:sldId id="278" r:id="rId13"/>
    <p:sldId id="266" r:id="rId14"/>
    <p:sldId id="280" r:id="rId15"/>
    <p:sldId id="281" r:id="rId16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010101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6239"/>
  </p:normalViewPr>
  <p:slideViewPr>
    <p:cSldViewPr snapToGrid="0" snapToObjects="1">
      <p:cViewPr varScale="1">
        <p:scale>
          <a:sx n="91" d="100"/>
          <a:sy n="91" d="100"/>
        </p:scale>
        <p:origin x="341" y="77"/>
      </p:cViewPr>
      <p:guideLst>
        <p:guide orient="horz" pos="2174"/>
        <p:guide pos="3840"/>
      </p:guideLst>
    </p:cSldViewPr>
  </p:slideViewPr>
  <p:outlineViewPr>
    <p:cViewPr>
      <p:scale>
        <a:sx n="33" d="100"/>
        <a:sy n="33" d="100"/>
      </p:scale>
      <p:origin x="0" y="-141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9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7ECB15-F748-C140-A5C3-CF0090C9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707211"/>
            <a:ext cx="12192000" cy="27031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75852" y="1522778"/>
            <a:ext cx="4851150" cy="485115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1816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780526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231313" y="4761884"/>
            <a:ext cx="2588223" cy="15823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553" y="1838227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7666" y="1838227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224884" y="1838227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067666" y="4091312"/>
            <a:ext cx="2917598" cy="1941920"/>
          </a:xfrm>
          <a:prstGeom prst="round2DiagRect">
            <a:avLst>
              <a:gd name="adj1" fmla="val 50000"/>
              <a:gd name="adj2" fmla="val 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224884" y="4091312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2552" y="4091312"/>
            <a:ext cx="2917598" cy="1941920"/>
          </a:xfrm>
          <a:prstGeom prst="round2DiagRect">
            <a:avLst>
              <a:gd name="adj1" fmla="val 0"/>
              <a:gd name="adj2" fmla="val 5000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8670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16199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032446" y="1886299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66793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774322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90569" y="3969623"/>
            <a:ext cx="2223787" cy="222378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988289"/>
            <a:ext cx="12192000" cy="21903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251945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3689250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71135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28863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786591" y="1961864"/>
            <a:ext cx="2934274" cy="293427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11151314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67385" y="1792924"/>
            <a:ext cx="4863967" cy="2760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6885432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31876" y="3429000"/>
            <a:ext cx="3442716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974592" y="3429000"/>
            <a:ext cx="3442716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31876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230624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230624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23716" y="3429000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923716" y="489098"/>
            <a:ext cx="3698748" cy="29399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8012386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0073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958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3844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60729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187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0073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958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38441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607296" y="489098"/>
            <a:ext cx="2052828" cy="2010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31877" y="2781194"/>
            <a:ext cx="5455538" cy="35586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03442" y="2781194"/>
            <a:ext cx="5456682" cy="35586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8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 rot="21344879">
            <a:off x="4395362" y="1953112"/>
            <a:ext cx="1798920" cy="12722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/>
          </p:nvPr>
        </p:nvSpPr>
        <p:spPr>
          <a:xfrm rot="172580">
            <a:off x="5765503" y="833630"/>
            <a:ext cx="1508605" cy="24191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 rot="431303">
            <a:off x="7116844" y="1841763"/>
            <a:ext cx="1287506" cy="14590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6"/>
          </p:nvPr>
        </p:nvSpPr>
        <p:spPr>
          <a:xfrm rot="248482">
            <a:off x="4396601" y="3720276"/>
            <a:ext cx="1372890" cy="1326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7"/>
          </p:nvPr>
        </p:nvSpPr>
        <p:spPr>
          <a:xfrm rot="21379709">
            <a:off x="6950379" y="3687992"/>
            <a:ext cx="1428371" cy="1154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8"/>
          </p:nvPr>
        </p:nvSpPr>
        <p:spPr>
          <a:xfrm rot="21105374">
            <a:off x="5694615" y="3637404"/>
            <a:ext cx="1506564" cy="21177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35807" y="3535680"/>
            <a:ext cx="2951607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03442" y="3535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35807" y="487680"/>
            <a:ext cx="2951607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203442" y="487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728466" y="3535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728466" y="487680"/>
            <a:ext cx="5456682" cy="2804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342900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60831" y="51816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512438" y="342900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512438" y="518160"/>
            <a:ext cx="2951607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464045" y="518160"/>
            <a:ext cx="5158419" cy="58216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60832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560832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328416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28416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096000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096000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863584" y="518160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8863584" y="2523744"/>
            <a:ext cx="2767584" cy="2005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0831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512438" y="487680"/>
            <a:ext cx="2951607" cy="5852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464045" y="487680"/>
            <a:ext cx="5166339" cy="37673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560831" y="487680"/>
            <a:ext cx="11069553" cy="37673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292352" y="1027178"/>
            <a:ext cx="4803648" cy="480364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24256" y="545594"/>
            <a:ext cx="5791200" cy="579119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705600" y="545594"/>
            <a:ext cx="2231136" cy="2209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326880" y="545594"/>
            <a:ext cx="2231136" cy="2209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560831" y="3429000"/>
            <a:ext cx="11069553" cy="29108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544262" y="545594"/>
            <a:ext cx="3078202" cy="28834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70332" y="545594"/>
            <a:ext cx="3078202" cy="28834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278947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3343517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646176"/>
            <a:ext cx="4477952" cy="4395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1865376"/>
            <a:ext cx="2720271" cy="44988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3854706" cy="31767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3429000"/>
            <a:ext cx="4477952" cy="2935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646176"/>
            <a:ext cx="2720271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9535" y="1865376"/>
            <a:ext cx="1881057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9535" y="3694176"/>
            <a:ext cx="3854706" cy="26700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2450592" y="1865376"/>
            <a:ext cx="1973648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424241" y="4547616"/>
            <a:ext cx="2720271" cy="18166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8973313" y="646176"/>
            <a:ext cx="2649152" cy="27828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7145090" y="1865376"/>
            <a:ext cx="1828222" cy="15636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69536" y="646176"/>
            <a:ext cx="3854128" cy="1219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45090" y="646176"/>
            <a:ext cx="1828222" cy="1219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144513" y="3429000"/>
            <a:ext cx="4477952" cy="2935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424241" y="646176"/>
            <a:ext cx="2720271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7144512" y="646176"/>
            <a:ext cx="4477953" cy="27828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69536" y="646176"/>
            <a:ext cx="3854128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9535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253263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7936991" y="474555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569535" y="3429000"/>
            <a:ext cx="7367456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7936991" y="3429000"/>
            <a:ext cx="3685473" cy="29544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400671" y="1841951"/>
            <a:ext cx="6970329" cy="5025476"/>
          </a:xfrm>
          <a:prstGeom prst="parallelogram">
            <a:avLst>
              <a:gd name="adj" fmla="val 4653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569535" y="474556"/>
            <a:ext cx="5526465" cy="59088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095999" y="474556"/>
            <a:ext cx="5526465" cy="59088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315456" y="474556"/>
            <a:ext cx="5307008" cy="40974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573024" y="474556"/>
            <a:ext cx="5307008" cy="40974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0"/>
            <a:ext cx="8544262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9026464" y="2596896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9026464" y="4709818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9026464" y="483974"/>
            <a:ext cx="2516066" cy="1664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2267712"/>
            <a:ext cx="12192000" cy="45902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3145536" y="2267712"/>
            <a:ext cx="9046464" cy="3803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0" y="2267712"/>
            <a:ext cx="3145536" cy="3803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780288"/>
            <a:ext cx="6925056" cy="5303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2414016" y="1569720"/>
            <a:ext cx="3681984" cy="37185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&amp; Photography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890016" y="73152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657600" y="73152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90016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urv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730527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498111" y="3429000"/>
            <a:ext cx="2767584" cy="26974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urv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1478656"/>
            <a:ext cx="12192000" cy="2646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8854" y="1704855"/>
            <a:ext cx="5552388" cy="2611303"/>
          </a:xfrm>
          <a:custGeom>
            <a:avLst/>
            <a:gdLst>
              <a:gd name="connsiteX0" fmla="*/ 0 w 5552388"/>
              <a:gd name="connsiteY0" fmla="*/ 2611303 h 2611303"/>
              <a:gd name="connsiteX1" fmla="*/ 0 w 5552388"/>
              <a:gd name="connsiteY1" fmla="*/ 0 h 2611303"/>
              <a:gd name="connsiteX2" fmla="*/ 5552388 w 5552388"/>
              <a:gd name="connsiteY2" fmla="*/ 0 h 2611303"/>
              <a:gd name="connsiteX3" fmla="*/ 5552388 w 5552388"/>
              <a:gd name="connsiteY3" fmla="*/ 2611303 h 2611303"/>
              <a:gd name="connsiteX4" fmla="*/ 0 w 5552388"/>
              <a:gd name="connsiteY4" fmla="*/ 2611303 h 2611303"/>
              <a:gd name="connsiteX0-1" fmla="*/ 0 w 5552388"/>
              <a:gd name="connsiteY0-2" fmla="*/ 2611303 h 2611303"/>
              <a:gd name="connsiteX1-3" fmla="*/ 0 w 5552388"/>
              <a:gd name="connsiteY1-4" fmla="*/ 0 h 2611303"/>
              <a:gd name="connsiteX2-5" fmla="*/ 4637988 w 5552388"/>
              <a:gd name="connsiteY2-6" fmla="*/ 0 h 2611303"/>
              <a:gd name="connsiteX3-7" fmla="*/ 5552388 w 5552388"/>
              <a:gd name="connsiteY3-8" fmla="*/ 2611303 h 2611303"/>
              <a:gd name="connsiteX4-9" fmla="*/ 0 w 5552388"/>
              <a:gd name="connsiteY4-10" fmla="*/ 2611303 h 2611303"/>
              <a:gd name="connsiteX0-11" fmla="*/ 0 w 5552388"/>
              <a:gd name="connsiteY0-12" fmla="*/ 2611303 h 2611303"/>
              <a:gd name="connsiteX1-13" fmla="*/ 0 w 5552388"/>
              <a:gd name="connsiteY1-14" fmla="*/ 0 h 2611303"/>
              <a:gd name="connsiteX2-15" fmla="*/ 3930978 w 5552388"/>
              <a:gd name="connsiteY2-16" fmla="*/ 1397 h 2611303"/>
              <a:gd name="connsiteX3-17" fmla="*/ 4637988 w 5552388"/>
              <a:gd name="connsiteY3-18" fmla="*/ 0 h 2611303"/>
              <a:gd name="connsiteX4-19" fmla="*/ 5552388 w 5552388"/>
              <a:gd name="connsiteY4-20" fmla="*/ 2611303 h 2611303"/>
              <a:gd name="connsiteX5" fmla="*/ 0 w 5552388"/>
              <a:gd name="connsiteY5" fmla="*/ 2611303 h 2611303"/>
              <a:gd name="connsiteX0-21" fmla="*/ 0 w 5552388"/>
              <a:gd name="connsiteY0-22" fmla="*/ 2611303 h 2611303"/>
              <a:gd name="connsiteX1-23" fmla="*/ 0 w 5552388"/>
              <a:gd name="connsiteY1-24" fmla="*/ 0 h 2611303"/>
              <a:gd name="connsiteX2-25" fmla="*/ 3930978 w 5552388"/>
              <a:gd name="connsiteY2-26" fmla="*/ 1397 h 2611303"/>
              <a:gd name="connsiteX3-27" fmla="*/ 4807671 w 5552388"/>
              <a:gd name="connsiteY3-28" fmla="*/ 518474 h 2611303"/>
              <a:gd name="connsiteX4-29" fmla="*/ 5552388 w 5552388"/>
              <a:gd name="connsiteY4-30" fmla="*/ 2611303 h 2611303"/>
              <a:gd name="connsiteX5-31" fmla="*/ 0 w 5552388"/>
              <a:gd name="connsiteY5-32" fmla="*/ 2611303 h 2611303"/>
              <a:gd name="connsiteX0-33" fmla="*/ 0 w 5552388"/>
              <a:gd name="connsiteY0-34" fmla="*/ 2611303 h 2611303"/>
              <a:gd name="connsiteX1-35" fmla="*/ 0 w 5552388"/>
              <a:gd name="connsiteY1-36" fmla="*/ 0 h 2611303"/>
              <a:gd name="connsiteX2-37" fmla="*/ 3930978 w 5552388"/>
              <a:gd name="connsiteY2-38" fmla="*/ 1397 h 2611303"/>
              <a:gd name="connsiteX3-39" fmla="*/ 4807671 w 5552388"/>
              <a:gd name="connsiteY3-40" fmla="*/ 518474 h 2611303"/>
              <a:gd name="connsiteX4-41" fmla="*/ 5552388 w 5552388"/>
              <a:gd name="connsiteY4-42" fmla="*/ 2611303 h 2611303"/>
              <a:gd name="connsiteX5-43" fmla="*/ 0 w 5552388"/>
              <a:gd name="connsiteY5-44" fmla="*/ 2611303 h 2611303"/>
              <a:gd name="connsiteX0-45" fmla="*/ 0 w 5552388"/>
              <a:gd name="connsiteY0-46" fmla="*/ 2611303 h 2611303"/>
              <a:gd name="connsiteX1-47" fmla="*/ 0 w 5552388"/>
              <a:gd name="connsiteY1-48" fmla="*/ 0 h 2611303"/>
              <a:gd name="connsiteX2-49" fmla="*/ 3930978 w 5552388"/>
              <a:gd name="connsiteY2-50" fmla="*/ 1397 h 2611303"/>
              <a:gd name="connsiteX3-51" fmla="*/ 4807671 w 5552388"/>
              <a:gd name="connsiteY3-52" fmla="*/ 518474 h 2611303"/>
              <a:gd name="connsiteX4-53" fmla="*/ 5552388 w 5552388"/>
              <a:gd name="connsiteY4-54" fmla="*/ 2611303 h 2611303"/>
              <a:gd name="connsiteX5-55" fmla="*/ 0 w 5552388"/>
              <a:gd name="connsiteY5-56" fmla="*/ 2611303 h 2611303"/>
              <a:gd name="connsiteX0-57" fmla="*/ 0 w 5552388"/>
              <a:gd name="connsiteY0-58" fmla="*/ 2611303 h 2611303"/>
              <a:gd name="connsiteX1-59" fmla="*/ 0 w 5552388"/>
              <a:gd name="connsiteY1-60" fmla="*/ 0 h 2611303"/>
              <a:gd name="connsiteX2-61" fmla="*/ 3930978 w 5552388"/>
              <a:gd name="connsiteY2-62" fmla="*/ 1397 h 2611303"/>
              <a:gd name="connsiteX3-63" fmla="*/ 4807671 w 5552388"/>
              <a:gd name="connsiteY3-64" fmla="*/ 518474 h 2611303"/>
              <a:gd name="connsiteX4-65" fmla="*/ 5552388 w 5552388"/>
              <a:gd name="connsiteY4-66" fmla="*/ 2611303 h 2611303"/>
              <a:gd name="connsiteX5-67" fmla="*/ 0 w 5552388"/>
              <a:gd name="connsiteY5-68" fmla="*/ 2611303 h 26113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5552388" h="2611303">
                <a:moveTo>
                  <a:pt x="0" y="2611303"/>
                </a:moveTo>
                <a:lnTo>
                  <a:pt x="0" y="0"/>
                </a:lnTo>
                <a:lnTo>
                  <a:pt x="3930978" y="1397"/>
                </a:lnTo>
                <a:cubicBezTo>
                  <a:pt x="4468306" y="-5353"/>
                  <a:pt x="4685123" y="204712"/>
                  <a:pt x="4807671" y="518474"/>
                </a:cubicBezTo>
                <a:lnTo>
                  <a:pt x="5552388" y="2611303"/>
                </a:lnTo>
                <a:lnTo>
                  <a:pt x="0" y="2611303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873760" y="1996440"/>
            <a:ext cx="2865120" cy="2865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891280" y="3429000"/>
            <a:ext cx="1869440" cy="1869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0" y="2916936"/>
            <a:ext cx="8284464" cy="1837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-Commer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-11312" y="4892511"/>
            <a:ext cx="12203311" cy="19654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-11312" y="1819373"/>
            <a:ext cx="12203311" cy="1508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528400" y="1611983"/>
            <a:ext cx="3279270" cy="29223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5091732" y="1611983"/>
            <a:ext cx="3279270" cy="29223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358717" y="1508287"/>
            <a:ext cx="4118256" cy="35444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6438507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124648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9810789" y="5052766"/>
            <a:ext cx="1686141" cy="12914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217315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1217315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734272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6251229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8768186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734272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6251229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8768186" y="1508287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3959258"/>
            <a:ext cx="2204615" cy="18947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734272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251229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8768186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217315" y="2733774"/>
            <a:ext cx="2204615" cy="21304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1923069"/>
            <a:ext cx="4883085" cy="49349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5703215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673417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643619" y="4006392"/>
            <a:ext cx="1894787" cy="15742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09815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88638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52191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36879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0"/>
            <a:ext cx="6096000" cy="68580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294829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047128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4799427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0" y="2507531"/>
            <a:ext cx="4799427" cy="36858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9294829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047128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4799427" y="250753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9294829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7047128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99427" y="4350471"/>
            <a:ext cx="2247701" cy="18429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11938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3180814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5149690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7118566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9087442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3284650" y="1715680"/>
            <a:ext cx="7669296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211938" y="3808429"/>
            <a:ext cx="206859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280528" y="3808429"/>
            <a:ext cx="389327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7173798" y="3808429"/>
            <a:ext cx="2068590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9242388" y="3808429"/>
            <a:ext cx="1715678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217245" y="1715680"/>
            <a:ext cx="2059162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646689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815364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840399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646689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815364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840399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88839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257514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261892" y="2278929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88839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4"/>
          </p:nvPr>
        </p:nvSpPr>
        <p:spPr>
          <a:xfrm>
            <a:off x="257514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4261892" y="4372942"/>
            <a:ext cx="1504169" cy="13975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7505" y="65774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Catalog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53960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263235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725101" y="437979"/>
            <a:ext cx="2015064" cy="59439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rts &amp; Fit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0" y="1595121"/>
            <a:ext cx="6014720" cy="3510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6177280" y="1595121"/>
            <a:ext cx="1971040" cy="16763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6177280" y="3429001"/>
            <a:ext cx="1971040" cy="16763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rts &amp; Fit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5638800" y="599440"/>
            <a:ext cx="6553200" cy="57505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83792" y="16997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83792" y="40873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098032" y="16997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098032" y="4087369"/>
            <a:ext cx="1755648" cy="1755646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73039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51862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15415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00103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83792" y="1699769"/>
            <a:ext cx="3157728" cy="3157724"/>
          </a:xfrm>
          <a:prstGeom prst="teardrop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16763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8091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94192" y="4328159"/>
            <a:ext cx="1725168" cy="17251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4192" y="150367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4192" y="392175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032752" y="3921759"/>
            <a:ext cx="2294128" cy="229412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888391" y="2085889"/>
            <a:ext cx="2195049" cy="23794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316992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448075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64"/>
          </p:nvPr>
        </p:nvSpPr>
        <p:spPr>
          <a:xfrm>
            <a:off x="316992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448075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486551" y="2085889"/>
            <a:ext cx="2195049" cy="23794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876808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10078910" y="208588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876808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10078910" y="3315249"/>
            <a:ext cx="1224351" cy="11500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92040" y="2573666"/>
            <a:ext cx="2545080" cy="2545078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ds &amp; Restaura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19760" y="599440"/>
            <a:ext cx="5476240" cy="5679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3380179" y="0"/>
            <a:ext cx="547624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2022/10/15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2022/10/15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05527" y="2130992"/>
            <a:ext cx="1426024" cy="1426024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84350" y="2043271"/>
            <a:ext cx="1601466" cy="1601466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47903" y="2212848"/>
            <a:ext cx="1262312" cy="1262312"/>
          </a:xfrm>
          <a:prstGeom prst="wedgeEllipseCallout">
            <a:avLst>
              <a:gd name="adj1" fmla="val -2879"/>
              <a:gd name="adj2" fmla="val 63141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/>
          <p:nvPr userDrawn="1"/>
        </p:nvSpPr>
        <p:spPr>
          <a:xfrm>
            <a:off x="11622464" y="173194"/>
            <a:ext cx="436674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edit Master text styles for your custom footer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3889" y="1489435"/>
            <a:ext cx="3780148" cy="53874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5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8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组合 2295"/>
          <p:cNvGrpSpPr/>
          <p:nvPr/>
        </p:nvGrpSpPr>
        <p:grpSpPr>
          <a:xfrm>
            <a:off x="8400256" y="-213313"/>
            <a:ext cx="1090069" cy="3100177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9231121" y="-140327"/>
            <a:ext cx="1192769" cy="5266457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10207798" y="-140327"/>
            <a:ext cx="1094887" cy="3644089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362059" y="-209358"/>
            <a:ext cx="1170628" cy="4457297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8"/>
          <p:cNvSpPr txBox="1"/>
          <p:nvPr/>
        </p:nvSpPr>
        <p:spPr>
          <a:xfrm>
            <a:off x="762553" y="1179317"/>
            <a:ext cx="6984691" cy="178244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r>
              <a:rPr lang="zh-CN" altLang="en-US" sz="5400" b="1" dirty="0">
                <a:solidFill>
                  <a:schemeClr val="accent2"/>
                </a:solidFill>
                <a:latin typeface="宋体" charset="0"/>
                <a:ea typeface="宋体" charset="0"/>
                <a:cs typeface="Times New Roman Bold Italic" panose="02020603050405020304" charset="0"/>
                <a:sym typeface="+mn-lt"/>
              </a:rPr>
              <a:t>计算机组成原理团队作业汇报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8680" y="3268344"/>
            <a:ext cx="4634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charset="0"/>
                <a:ea typeface="宋体" charset="0"/>
              </a:rPr>
              <a:t>组名</a:t>
            </a:r>
            <a:r>
              <a:rPr lang="en-US" altLang="zh-CN" dirty="0">
                <a:latin typeface="宋体" charset="0"/>
                <a:ea typeface="宋体" charset="0"/>
              </a:rPr>
              <a:t>:</a:t>
            </a:r>
            <a:r>
              <a:rPr lang="zh-CN" altLang="en-US" dirty="0"/>
              <a:t>嗯造</a:t>
            </a:r>
            <a:r>
              <a:rPr lang="en-US" altLang="zh-CN" dirty="0"/>
              <a:t>CPU</a:t>
            </a:r>
            <a:r>
              <a:rPr lang="zh-CN" altLang="en-US" dirty="0">
                <a:latin typeface="宋体" charset="0"/>
                <a:ea typeface="宋体" charset="0"/>
              </a:rPr>
              <a:t>组</a:t>
            </a:r>
          </a:p>
          <a:p>
            <a:r>
              <a:rPr lang="zh-CN" altLang="en-US" dirty="0">
                <a:latin typeface="宋体" charset="0"/>
                <a:ea typeface="宋体" charset="0"/>
              </a:rPr>
              <a:t>组员</a:t>
            </a:r>
            <a:r>
              <a:rPr lang="en-US" altLang="zh-CN" dirty="0">
                <a:latin typeface="宋体" charset="0"/>
                <a:ea typeface="宋体" charset="0"/>
              </a:rPr>
              <a:t>:</a:t>
            </a:r>
            <a:r>
              <a:rPr lang="zh-CN" altLang="en-US" dirty="0">
                <a:latin typeface="宋体" charset="0"/>
                <a:ea typeface="宋体" charset="0"/>
              </a:rPr>
              <a:t>王路阳、黄俊源、宁宇轩、唐继民</a:t>
            </a:r>
            <a:endParaRPr lang="en-US" altLang="zh-CN" dirty="0">
              <a:latin typeface="宋体" charset="0"/>
              <a:ea typeface="宋体" charset="0"/>
            </a:endParaRPr>
          </a:p>
          <a:p>
            <a:r>
              <a:rPr lang="zh-CN" altLang="en-US" dirty="0">
                <a:latin typeface="宋体" charset="0"/>
                <a:ea typeface="宋体" charset="0"/>
              </a:rPr>
              <a:t>指导老师</a:t>
            </a:r>
            <a:r>
              <a:rPr lang="en-US" altLang="zh-CN" dirty="0">
                <a:latin typeface="宋体" charset="0"/>
                <a:ea typeface="宋体" charset="0"/>
              </a:rPr>
              <a:t>:</a:t>
            </a:r>
            <a:r>
              <a:rPr lang="zh-CN" altLang="en-US" dirty="0">
                <a:latin typeface="宋体" charset="0"/>
                <a:ea typeface="宋体" charset="0"/>
              </a:rPr>
              <a:t>谭志虎</a:t>
            </a:r>
          </a:p>
          <a:p>
            <a:r>
              <a:rPr lang="zh-CN" altLang="en-US" dirty="0">
                <a:latin typeface="宋体" charset="0"/>
                <a:ea typeface="宋体" charset="0"/>
              </a:rPr>
              <a:t>       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1114626" y="471174"/>
            <a:ext cx="3663371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  <a:cs typeface="+mn-ea"/>
                <a:sym typeface="+mn-lt"/>
              </a:rPr>
              <a:t>软件逻辑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3264" y="67395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4340" y="1951990"/>
            <a:ext cx="8783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        </a:t>
            </a:r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   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9790" y="2091055"/>
            <a:ext cx="79330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charset="0"/>
                <a:ea typeface="宋体" charset="0"/>
              </a:rPr>
              <a:t>其次是中断逻辑，以向左移动为例，其他情况不再赘述，首先是合法性检测，这部分只需要判断左边是否存在围墙，对应到汇编代码即为判断该行数据在该位置是否为1.这部分需要ccba扩展指令sll和srl指令的支持。其次是终点检测，迷宫设计是终点对应坐标为(32,32)，这部分可以用beq指令完成。最后是操作合法时位置的修改。由于只修改了一位可以用or指令完成。</a:t>
            </a:r>
            <a:endParaRPr lang="zh-CN" altLang="en-US" sz="2400">
              <a:latin typeface="宋体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dir="u"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299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latin typeface="宋体" charset="0"/>
                <a:ea typeface="宋体" charset="0"/>
                <a:cs typeface="+mn-ea"/>
                <a:sym typeface="+mn-lt"/>
              </a:rPr>
              <a:t>成果展示</a:t>
            </a:r>
          </a:p>
        </p:txBody>
      </p:sp>
      <p:sp>
        <p:nvSpPr>
          <p:cNvPr id="30" name="文本框 36"/>
          <p:cNvSpPr txBox="1"/>
          <p:nvPr/>
        </p:nvSpPr>
        <p:spPr>
          <a:xfrm>
            <a:off x="3635335" y="4963394"/>
            <a:ext cx="5146675" cy="3473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0"/>
              </a:lnSpc>
            </a:pPr>
            <a:endParaRPr lang="zh-CN" altLang="en-US" sz="1335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PART 03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6" name="组合 5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文本框 88"/>
          <p:cNvSpPr txBox="1"/>
          <p:nvPr/>
        </p:nvSpPr>
        <p:spPr>
          <a:xfrm>
            <a:off x="1071446" y="477524"/>
            <a:ext cx="3663371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  <a:cs typeface="+mn-ea"/>
                <a:sym typeface="+mn-lt"/>
              </a:rPr>
              <a:t>成果展示</a:t>
            </a:r>
          </a:p>
        </p:txBody>
      </p:sp>
      <p:pic>
        <p:nvPicPr>
          <p:cNvPr id="2" name="未命名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6415" y="1470660"/>
            <a:ext cx="8599170" cy="4497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组合 2295"/>
          <p:cNvGrpSpPr/>
          <p:nvPr/>
        </p:nvGrpSpPr>
        <p:grpSpPr>
          <a:xfrm>
            <a:off x="8400256" y="-213313"/>
            <a:ext cx="1090069" cy="3100177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9231121" y="-140327"/>
            <a:ext cx="1192769" cy="5266457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10207798" y="-140327"/>
            <a:ext cx="1094887" cy="3644089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362059" y="-209358"/>
            <a:ext cx="1170628" cy="4457297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8"/>
          <p:cNvSpPr txBox="1"/>
          <p:nvPr/>
        </p:nvSpPr>
        <p:spPr>
          <a:xfrm>
            <a:off x="834308" y="3015737"/>
            <a:ext cx="6984691" cy="951230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宋体" charset="0"/>
                <a:ea typeface="宋体" charset="0"/>
                <a:cs typeface="宋体" charset="0"/>
                <a:sym typeface="+mn-lt"/>
              </a:rPr>
              <a:t> 谢谢观赏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5545082" y="356659"/>
            <a:ext cx="11018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B3B3B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5545082" y="972213"/>
            <a:ext cx="1101837" cy="22576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65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949953" y="7189"/>
            <a:ext cx="1090069" cy="3100177"/>
            <a:chOff x="693612" y="-428263"/>
            <a:chExt cx="1045159" cy="2972458"/>
          </a:xfrm>
        </p:grpSpPr>
        <p:grpSp>
          <p:nvGrpSpPr>
            <p:cNvPr id="73" name="组合 72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7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9032630" y="-110894"/>
            <a:ext cx="1192769" cy="5266457"/>
            <a:chOff x="1775252" y="-770914"/>
            <a:chExt cx="1045160" cy="4614718"/>
          </a:xfrm>
        </p:grpSpPr>
        <p:grpSp>
          <p:nvGrpSpPr>
            <p:cNvPr id="85" name="组合 8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8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032821" y="-16181"/>
            <a:ext cx="1170628" cy="4457297"/>
            <a:chOff x="1775252" y="-135764"/>
            <a:chExt cx="1045160" cy="3979568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1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1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10" name="直接连接符 109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文本框 119"/>
          <p:cNvSpPr txBox="1"/>
          <p:nvPr/>
        </p:nvSpPr>
        <p:spPr>
          <a:xfrm>
            <a:off x="171459" y="4846071"/>
            <a:ext cx="2928803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宋体" charset="0"/>
                <a:ea typeface="宋体" charset="0"/>
                <a:cs typeface="+mn-ea"/>
                <a:sym typeface="+mn-lt"/>
              </a:rPr>
              <a:t>项目简介</a:t>
            </a:r>
          </a:p>
        </p:txBody>
      </p:sp>
      <p:sp>
        <p:nvSpPr>
          <p:cNvPr id="122" name="文本框 11"/>
          <p:cNvSpPr txBox="1"/>
          <p:nvPr/>
        </p:nvSpPr>
        <p:spPr>
          <a:xfrm>
            <a:off x="542084" y="4402924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cs typeface="+mn-ea"/>
                <a:sym typeface="+mn-lt"/>
              </a:rPr>
              <a:t>PART 01</a:t>
            </a:r>
            <a:endParaRPr lang="zh-CN" altLang="en-US" sz="2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106246" y="3986413"/>
            <a:ext cx="2928803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宋体" charset="0"/>
                <a:ea typeface="宋体" charset="0"/>
                <a:cs typeface="+mn-ea"/>
                <a:sym typeface="+mn-lt"/>
              </a:rPr>
              <a:t>实现方法</a:t>
            </a:r>
          </a:p>
        </p:txBody>
      </p:sp>
      <p:sp>
        <p:nvSpPr>
          <p:cNvPr id="124" name="文本框 11"/>
          <p:cNvSpPr txBox="1"/>
          <p:nvPr/>
        </p:nvSpPr>
        <p:spPr>
          <a:xfrm>
            <a:off x="4476871" y="3543266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cs typeface="+mn-ea"/>
                <a:sym typeface="+mn-lt"/>
              </a:rPr>
              <a:t>PART 02</a:t>
            </a:r>
            <a:endParaRPr lang="zh-CN" altLang="en-US" sz="2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794489" y="5958308"/>
            <a:ext cx="2928803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宋体" charset="0"/>
                <a:ea typeface="宋体" charset="0"/>
                <a:cs typeface="+mn-ea"/>
                <a:sym typeface="+mn-lt"/>
              </a:rPr>
              <a:t>成果展示</a:t>
            </a:r>
          </a:p>
        </p:txBody>
      </p:sp>
      <p:sp>
        <p:nvSpPr>
          <p:cNvPr id="126" name="文本框 11"/>
          <p:cNvSpPr txBox="1"/>
          <p:nvPr/>
        </p:nvSpPr>
        <p:spPr>
          <a:xfrm>
            <a:off x="8236869" y="5435151"/>
            <a:ext cx="2043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/>
                </a:solidFill>
                <a:cs typeface="+mn-ea"/>
                <a:sym typeface="+mn-lt"/>
              </a:rPr>
              <a:t>PART 03</a:t>
            </a:r>
            <a:endParaRPr lang="zh-CN" altLang="en-US" sz="2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24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25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41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42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2" grpId="0"/>
          <p:bldP spid="123" grpId="0"/>
          <p:bldP spid="124" grpId="0"/>
          <p:bldP spid="125" grpId="0"/>
          <p:bldP spid="1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6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2" grpId="0"/>
          <p:bldP spid="123" grpId="0"/>
          <p:bldP spid="124" grpId="0"/>
          <p:bldP spid="125" grpId="0"/>
          <p:bldP spid="1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299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cs typeface="+mn-ea"/>
                <a:sym typeface="+mn-lt"/>
              </a:rPr>
              <a:t>项目简介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PART 01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20221015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065"/>
            <a:ext cx="12191365" cy="763143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3" name="组合 5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165350" y="2392045"/>
            <a:ext cx="8590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宋体" charset="0"/>
                <a:ea typeface="宋体" charset="0"/>
              </a:rPr>
              <a:t>我们的团队作业是在</a:t>
            </a:r>
            <a:r>
              <a:rPr lang="en-US" altLang="zh-CN" sz="3200">
                <a:latin typeface="宋体" charset="0"/>
                <a:ea typeface="宋体" charset="0"/>
              </a:rPr>
              <a:t>32*32</a:t>
            </a:r>
            <a:r>
              <a:rPr lang="zh-CN" altLang="en-US" sz="3200">
                <a:latin typeface="宋体" charset="0"/>
                <a:ea typeface="宋体" charset="0"/>
              </a:rPr>
              <a:t>的</a:t>
            </a:r>
            <a:r>
              <a:rPr lang="en-US" altLang="zh-CN" sz="3200">
                <a:latin typeface="宋体" charset="0"/>
                <a:ea typeface="宋体" charset="0"/>
              </a:rPr>
              <a:t>led</a:t>
            </a:r>
            <a:r>
              <a:rPr lang="zh-CN" altLang="en-US" sz="3200">
                <a:latin typeface="宋体" charset="0"/>
                <a:ea typeface="宋体" charset="0"/>
              </a:rPr>
              <a:t>点阵上面完成迷宫游戏</a:t>
            </a:r>
            <a:r>
              <a:rPr lang="en-US" altLang="zh-CN" sz="3200">
                <a:latin typeface="宋体" charset="0"/>
                <a:ea typeface="宋体" charset="0"/>
              </a:rPr>
              <a:t>,</a:t>
            </a:r>
            <a:r>
              <a:rPr lang="zh-CN" altLang="en-US" sz="3200">
                <a:latin typeface="宋体" charset="0"/>
                <a:ea typeface="宋体" charset="0"/>
              </a:rPr>
              <a:t>利用到了</a:t>
            </a:r>
            <a:r>
              <a:rPr lang="en-US" altLang="zh-CN" sz="3200">
                <a:latin typeface="宋体" charset="0"/>
                <a:ea typeface="宋体" charset="0"/>
              </a:rPr>
              <a:t>logisim</a:t>
            </a:r>
            <a:r>
              <a:rPr lang="zh-CN" altLang="en-US" sz="3200">
                <a:latin typeface="宋体" charset="0"/>
                <a:ea typeface="宋体" charset="0"/>
              </a:rPr>
              <a:t>平台提供的</a:t>
            </a:r>
            <a:r>
              <a:rPr lang="en-US" altLang="zh-CN" sz="3200">
                <a:latin typeface="宋体" charset="0"/>
                <a:ea typeface="宋体" charset="0"/>
              </a:rPr>
              <a:t>led</a:t>
            </a:r>
            <a:r>
              <a:rPr lang="zh-CN" altLang="en-US" sz="3200">
                <a:latin typeface="宋体" charset="0"/>
                <a:ea typeface="宋体" charset="0"/>
              </a:rPr>
              <a:t>点阵、键盘来完成游戏交互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56980" y="-28371"/>
            <a:ext cx="1090069" cy="3100177"/>
            <a:chOff x="693612" y="-428263"/>
            <a:chExt cx="1045159" cy="2972458"/>
          </a:xfrm>
        </p:grpSpPr>
        <p:grpSp>
          <p:nvGrpSpPr>
            <p:cNvPr id="18" name="组合 17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20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46652" y="4067098"/>
            <a:ext cx="6924040" cy="8299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800" dirty="0">
                <a:latin typeface="宋体" charset="0"/>
                <a:ea typeface="宋体" charset="0"/>
                <a:cs typeface="+mn-ea"/>
                <a:sym typeface="+mn-lt"/>
              </a:rPr>
              <a:t>实现方法</a:t>
            </a:r>
          </a:p>
        </p:txBody>
      </p:sp>
      <p:sp>
        <p:nvSpPr>
          <p:cNvPr id="31" name="文本框 11"/>
          <p:cNvSpPr txBox="1"/>
          <p:nvPr/>
        </p:nvSpPr>
        <p:spPr>
          <a:xfrm>
            <a:off x="4040942" y="3106634"/>
            <a:ext cx="433546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PART 02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680884" y="2701803"/>
            <a:ext cx="531483" cy="531483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734583" y="2695453"/>
            <a:ext cx="531483" cy="531483"/>
          </a:xfrm>
          <a:prstGeom prst="ellips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361711" y="2668783"/>
            <a:ext cx="531483" cy="53148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397331" y="2741042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EFE"/>
                </a:solidFill>
                <a:cs typeface="+mn-ea"/>
                <a:sym typeface="+mn-lt"/>
              </a:rPr>
              <a:t>3</a:t>
            </a:r>
            <a:endParaRPr lang="en-US" dirty="0">
              <a:solidFill>
                <a:srgbClr val="FEFEFE"/>
              </a:solidFill>
              <a:cs typeface="+mn-ea"/>
              <a:sym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77861" y="2767712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EFE"/>
                </a:solidFill>
                <a:cs typeface="+mn-ea"/>
                <a:sym typeface="+mn-lt"/>
              </a:rPr>
              <a:t>2</a:t>
            </a:r>
            <a:endParaRPr lang="en-US" dirty="0">
              <a:solidFill>
                <a:srgbClr val="FEFEFE"/>
              </a:solidFill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17892" y="2774062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EFEFE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74700" y="3450590"/>
            <a:ext cx="2008505" cy="106045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交互界面由</a:t>
            </a:r>
            <a:r>
              <a:rPr lang="en-US" altLang="zh-CN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led</a:t>
            </a:r>
            <a:r>
              <a:rPr lang="zh-CN" altLang="en-US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点阵</a:t>
            </a:r>
            <a:r>
              <a:rPr lang="en-US" altLang="zh-CN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,</a:t>
            </a:r>
            <a:r>
              <a:rPr lang="zh-CN" altLang="en-US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选择关卡的按钮</a:t>
            </a:r>
            <a:r>
              <a:rPr lang="en-US" altLang="zh-CN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,</a:t>
            </a:r>
            <a:r>
              <a:rPr lang="zh-CN" altLang="en-US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以及键盘组成</a:t>
            </a:r>
            <a:r>
              <a:rPr lang="en-US" altLang="zh-CN" sz="1400" b="1" dirty="0">
                <a:solidFill>
                  <a:schemeClr val="tx1"/>
                </a:solidFill>
                <a:latin typeface="宋体" charset="0"/>
                <a:ea typeface="宋体" charset="0"/>
                <a:cs typeface="+mn-ea"/>
                <a:sym typeface="+mn-lt"/>
              </a:rPr>
              <a:t>.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56" name="组合 5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89025" y="1895475"/>
            <a:ext cx="1718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charset="0"/>
                <a:ea typeface="宋体" charset="0"/>
              </a:rPr>
              <a:t>交互界面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29225" y="1925320"/>
            <a:ext cx="173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宋体" charset="0"/>
                <a:ea typeface="宋体" charset="0"/>
              </a:rPr>
              <a:t>硬件实现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20005" y="3557905"/>
            <a:ext cx="1951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宋体" charset="0"/>
                <a:ea typeface="宋体" charset="0"/>
              </a:rPr>
              <a:t>键盘的输入需要完成中断逻辑</a:t>
            </a:r>
            <a:r>
              <a:rPr lang="en-US" altLang="zh-CN" sz="1400">
                <a:latin typeface="宋体" charset="0"/>
                <a:ea typeface="宋体" charset="0"/>
              </a:rPr>
              <a:t>,</a:t>
            </a:r>
            <a:r>
              <a:rPr lang="zh-CN" altLang="en-US" sz="1400">
                <a:latin typeface="宋体" charset="0"/>
                <a:ea typeface="宋体" charset="0"/>
              </a:rPr>
              <a:t>这里利用到之前已经设计好的单级中断</a:t>
            </a:r>
            <a:r>
              <a:rPr lang="en-US" altLang="zh-CN" sz="1400">
                <a:latin typeface="宋体" charset="0"/>
                <a:ea typeface="宋体" charset="0"/>
              </a:rPr>
              <a:t>cpu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91270" y="1925320"/>
            <a:ext cx="1791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宋体" charset="0"/>
                <a:ea typeface="宋体" charset="0"/>
              </a:rPr>
              <a:t>软件实现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26830" y="3548380"/>
            <a:ext cx="1755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宋体" charset="0"/>
                <a:ea typeface="宋体" charset="0"/>
              </a:rPr>
              <a:t>这部分的重点是点阵信息的导入和中断逻辑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3" grpId="0" bldLvl="0" animBg="1"/>
      <p:bldP spid="35" grpId="0" bldLvl="0" animBg="1"/>
      <p:bldP spid="60" grpId="0"/>
      <p:bldP spid="61" grpId="0"/>
      <p:bldP spid="62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1114626" y="471174"/>
            <a:ext cx="3663371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交互界面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3264" y="67395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截屏2022-10-15 18.06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1284605"/>
            <a:ext cx="5906135" cy="4965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44690" y="1649730"/>
            <a:ext cx="43478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charset="0"/>
                <a:ea typeface="宋体" charset="0"/>
              </a:rPr>
              <a:t>        </a:t>
            </a:r>
            <a:r>
              <a:rPr lang="zh-CN" altLang="en-US" sz="2000">
                <a:latin typeface="宋体" charset="0"/>
                <a:ea typeface="宋体" charset="0"/>
              </a:rPr>
              <a:t>初始点阵无任何信息也就是全黑</a:t>
            </a:r>
            <a:r>
              <a:rPr lang="en-US" altLang="zh-CN" sz="2000">
                <a:latin typeface="宋体" charset="0"/>
                <a:ea typeface="宋体" charset="0"/>
              </a:rPr>
              <a:t>,</a:t>
            </a:r>
            <a:r>
              <a:rPr lang="zh-CN" altLang="en-US" sz="2000">
                <a:latin typeface="宋体" charset="0"/>
                <a:ea typeface="宋体" charset="0"/>
              </a:rPr>
              <a:t>在完成点阵信息导入后会展现如左图所示界面</a:t>
            </a:r>
            <a:r>
              <a:rPr lang="en-US" altLang="zh-CN" sz="2000">
                <a:latin typeface="宋体" charset="0"/>
                <a:ea typeface="宋体" charset="0"/>
              </a:rPr>
              <a:t>,</a:t>
            </a:r>
            <a:r>
              <a:rPr lang="zh-CN" altLang="en-US" sz="2000">
                <a:latin typeface="宋体" charset="0"/>
                <a:ea typeface="宋体" charset="0"/>
              </a:rPr>
              <a:t>选择关卡</a:t>
            </a:r>
            <a:r>
              <a:rPr lang="en-US" altLang="zh-CN" sz="2000">
                <a:latin typeface="宋体" charset="0"/>
                <a:ea typeface="宋体" charset="0"/>
              </a:rPr>
              <a:t>1</a:t>
            </a:r>
            <a:r>
              <a:rPr lang="zh-CN" altLang="en-US" sz="2000">
                <a:latin typeface="宋体" charset="0"/>
                <a:ea typeface="宋体" charset="0"/>
              </a:rPr>
              <a:t>或</a:t>
            </a:r>
            <a:r>
              <a:rPr lang="en-US" altLang="zh-CN" sz="2000">
                <a:latin typeface="宋体" charset="0"/>
                <a:ea typeface="宋体" charset="0"/>
              </a:rPr>
              <a:t>2</a:t>
            </a:r>
            <a:r>
              <a:rPr lang="zh-CN" altLang="en-US" sz="2000">
                <a:latin typeface="宋体" charset="0"/>
                <a:ea typeface="宋体" charset="0"/>
              </a:rPr>
              <a:t>的按钮按下即可进入对应关卡</a:t>
            </a:r>
            <a:r>
              <a:rPr lang="en-US" altLang="zh-CN" sz="2000">
                <a:latin typeface="宋体" charset="0"/>
                <a:ea typeface="宋体" charset="0"/>
              </a:rPr>
              <a:t>.</a:t>
            </a:r>
            <a:r>
              <a:rPr lang="zh-CN" altLang="en-US" sz="2000">
                <a:latin typeface="宋体" charset="0"/>
                <a:ea typeface="宋体" charset="0"/>
              </a:rPr>
              <a:t>迷宫起点在右上角</a:t>
            </a:r>
            <a:r>
              <a:rPr lang="en-US" altLang="zh-CN" sz="2000">
                <a:latin typeface="宋体" charset="0"/>
                <a:ea typeface="宋体" charset="0"/>
              </a:rPr>
              <a:t>,</a:t>
            </a:r>
            <a:r>
              <a:rPr lang="zh-CN" altLang="en-US" sz="2000">
                <a:latin typeface="宋体" charset="0"/>
                <a:ea typeface="宋体" charset="0"/>
              </a:rPr>
              <a:t>终点为左下角</a:t>
            </a:r>
            <a:r>
              <a:rPr lang="en-US" altLang="zh-CN" sz="2000">
                <a:latin typeface="宋体" charset="0"/>
                <a:ea typeface="宋体" charset="0"/>
              </a:rPr>
              <a:t>,</a:t>
            </a:r>
            <a:r>
              <a:rPr lang="zh-CN" altLang="en-US" sz="2000">
                <a:latin typeface="宋体" charset="0"/>
                <a:ea typeface="宋体" charset="0"/>
              </a:rPr>
              <a:t>点击键盘部件按下</a:t>
            </a:r>
            <a:r>
              <a:rPr lang="en-US" altLang="zh-CN" sz="2000">
                <a:latin typeface="宋体" charset="0"/>
                <a:ea typeface="宋体" charset="0"/>
              </a:rPr>
              <a:t>wasd</a:t>
            </a:r>
            <a:r>
              <a:rPr lang="zh-CN" altLang="en-US" sz="2000">
                <a:latin typeface="宋体" charset="0"/>
                <a:ea typeface="宋体" charset="0"/>
              </a:rPr>
              <a:t>可以控制上下左右行动</a:t>
            </a:r>
            <a:r>
              <a:rPr lang="en-US" altLang="zh-CN" sz="2000">
                <a:latin typeface="宋体" charset="0"/>
                <a:ea typeface="宋体" charset="0"/>
              </a:rPr>
              <a:t>,</a:t>
            </a:r>
            <a:r>
              <a:rPr lang="zh-CN" altLang="en-US" sz="2000">
                <a:latin typeface="宋体" charset="0"/>
                <a:ea typeface="宋体" charset="0"/>
              </a:rPr>
              <a:t>并且右侧灰色屏幕上会显示所有进行过的操作</a:t>
            </a:r>
            <a:r>
              <a:rPr lang="en-US" altLang="zh-CN" sz="2000">
                <a:latin typeface="宋体" charset="0"/>
                <a:ea typeface="宋体" charset="0"/>
              </a:rPr>
              <a:t>.</a:t>
            </a:r>
            <a:r>
              <a:rPr lang="zh-CN" altLang="en-US" sz="2000">
                <a:latin typeface="宋体" charset="0"/>
                <a:ea typeface="宋体" charset="0"/>
              </a:rPr>
              <a:t>在完成游戏后界面会出现</a:t>
            </a:r>
            <a:r>
              <a:rPr lang="en-US" altLang="zh-CN" sz="2000">
                <a:latin typeface="宋体" charset="0"/>
                <a:ea typeface="宋体" charset="0"/>
              </a:rPr>
              <a:t>SUCCESS!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dir="u"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1114626" y="471174"/>
            <a:ext cx="3663371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  <a:cs typeface="+mn-ea"/>
                <a:sym typeface="+mn-lt"/>
              </a:rPr>
              <a:t>硬件逻辑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3264" y="67395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8630" y="1916430"/>
            <a:ext cx="87833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硬件由</a:t>
            </a:r>
            <a:r>
              <a:rPr lang="zh-CN" altLang="en-US" sz="2400" b="1" dirty="0">
                <a:latin typeface="宋体" charset="0"/>
                <a:ea typeface="宋体" charset="0"/>
                <a:cs typeface="宋体" charset="0"/>
              </a:rPr>
              <a:t>团队CPU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、</a:t>
            </a:r>
            <a:r>
              <a:rPr lang="zh-CN" altLang="en-US" sz="2400" b="1" dirty="0">
                <a:latin typeface="宋体" charset="0"/>
                <a:ea typeface="宋体" charset="0"/>
                <a:cs typeface="宋体" charset="0"/>
              </a:rPr>
              <a:t>存储部件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、</a:t>
            </a:r>
            <a:r>
              <a:rPr lang="zh-CN" altLang="en-US" sz="2400" b="1" dirty="0">
                <a:latin typeface="宋体" charset="0"/>
                <a:ea typeface="宋体" charset="0"/>
                <a:cs typeface="宋体" charset="0"/>
              </a:rPr>
              <a:t>交互部件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组成。</a:t>
            </a:r>
          </a:p>
          <a:p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    团队CPU采用的是单周期单级中断，共包括六个中断服务例程，两个用于生成不同的游戏模式，其余四个表示四种键盘输入的外部IO中断。</a:t>
            </a:r>
          </a:p>
          <a:p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    存储用于实现用户界面点阵数据的存储，这里设计成两级存储结构。第一级存储器和内存区域同步，每个时钟周期同步更新点阵数据，第二级存储直接显示在用户界面的点阵信息，在中断服务例程返回前进系统调用从第一级中获取更新的数据。</a:t>
            </a:r>
          </a:p>
          <a:p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     交互部件用于显示迷宫和键盘操作，这部分只需要再原基础上对keyboard组件的输入数据设计组合逻辑电路进行解析。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dir="u"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7018" y="-11911"/>
            <a:ext cx="629517" cy="1073043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1114626" y="471174"/>
            <a:ext cx="3663371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3200" dirty="0">
                <a:latin typeface="宋体" charset="0"/>
                <a:ea typeface="宋体" charset="0"/>
                <a:cs typeface="+mn-ea"/>
                <a:sym typeface="+mn-lt"/>
              </a:rPr>
              <a:t>软件逻辑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3264" y="67395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4340" y="1951990"/>
            <a:ext cx="8783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charset="0"/>
                <a:ea typeface="宋体" charset="0"/>
                <a:cs typeface="宋体" charset="0"/>
              </a:rPr>
              <a:t>        </a:t>
            </a:r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   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4745" y="1525905"/>
            <a:ext cx="7933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charset="0"/>
                <a:ea typeface="宋体" charset="0"/>
              </a:rPr>
              <a:t>     </a:t>
            </a:r>
            <a:r>
              <a:rPr lang="zh-CN" altLang="en-US" sz="2400">
                <a:latin typeface="宋体" charset="0"/>
                <a:ea typeface="宋体" charset="0"/>
              </a:rPr>
              <a:t>首先是点阵信息载入，这部分需要做到32位立即数载入，由于RISCV的I类指令只能做到12位立即数，所以我们将32位置分成三次载入。具体实现代码如下。</a:t>
            </a:r>
          </a:p>
        </p:txBody>
      </p:sp>
      <p:pic>
        <p:nvPicPr>
          <p:cNvPr id="3" name="图片 2" descr="截屏2022-10-15 18.24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3053080"/>
            <a:ext cx="3669665" cy="275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dir="u"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Digit - Multi 1 - Bright">
  <a:themeElements>
    <a:clrScheme name="自定义 459">
      <a:dk1>
        <a:srgbClr val="000000"/>
      </a:dk1>
      <a:lt1>
        <a:srgbClr val="FFFFFF"/>
      </a:lt1>
      <a:dk2>
        <a:srgbClr val="3F3F3F"/>
      </a:dk2>
      <a:lt2>
        <a:srgbClr val="7D8287"/>
      </a:lt2>
      <a:accent1>
        <a:srgbClr val="C09CC2"/>
      </a:accent1>
      <a:accent2>
        <a:srgbClr val="594D7B"/>
      </a:accent2>
      <a:accent3>
        <a:srgbClr val="E54B81"/>
      </a:accent3>
      <a:accent4>
        <a:srgbClr val="9DD53E"/>
      </a:accent4>
      <a:accent5>
        <a:srgbClr val="C09CC2"/>
      </a:accent5>
      <a:accent6>
        <a:srgbClr val="594D7B"/>
      </a:accent6>
      <a:hlink>
        <a:srgbClr val="E54B81"/>
      </a:hlink>
      <a:folHlink>
        <a:srgbClr val="9DD53E"/>
      </a:folHlink>
    </a:clrScheme>
    <a:fontScheme name="ymhrmily">
      <a:majorFont>
        <a:latin typeface="Agency FB"/>
        <a:ea typeface="方正细谭黑简体"/>
        <a:cs typeface=""/>
      </a:majorFont>
      <a:minorFont>
        <a:latin typeface="Agency FB"/>
        <a:ea typeface="方正细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8</TotalTime>
  <Words>754</Words>
  <Application>Microsoft Office PowerPoint</Application>
  <PresentationFormat>宽屏</PresentationFormat>
  <Paragraphs>75</Paragraphs>
  <Slides>14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Agency FB</vt:lpstr>
      <vt:lpstr>Calibri</vt:lpstr>
      <vt:lpstr>微软雅黑</vt:lpstr>
      <vt:lpstr>Montserrat</vt:lpstr>
      <vt:lpstr>Wingdings</vt:lpstr>
      <vt:lpstr>Arial</vt:lpstr>
      <vt:lpstr>宋体</vt:lpstr>
      <vt:lpstr>Montserrat Light</vt:lpstr>
      <vt:lpstr>Digit - Multi 1 - Bright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极简搭配</dc:title>
  <dc:creator>第一PPT</dc:creator>
  <cp:keywords>www.1ppt.com</cp:keywords>
  <dc:description>www.1ppt.com</dc:description>
  <cp:lastModifiedBy>唐 继明</cp:lastModifiedBy>
  <cp:revision>4496</cp:revision>
  <dcterms:created xsi:type="dcterms:W3CDTF">2022-10-15T10:34:41Z</dcterms:created>
  <dcterms:modified xsi:type="dcterms:W3CDTF">2022-10-15T10:50:35Z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